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</p:sldIdLst>
  <p:sldSz cy="5143500" cx="9144000"/>
  <p:notesSz cx="6858000" cy="9144000"/>
  <p:embeddedFontLst>
    <p:embeddedFont>
      <p:font typeface="Roboto"/>
      <p:regular r:id="rId32"/>
      <p:bold r:id="rId33"/>
      <p:italic r:id="rId34"/>
      <p:boldItalic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D72AB13E-56D7-4B9F-BD94-53E537521D25}">
  <a:tblStyle styleId="{D72AB13E-56D7-4B9F-BD94-53E537521D25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font" Target="fonts/Roboto-bold.fntdata"/><Relationship Id="rId10" Type="http://schemas.openxmlformats.org/officeDocument/2006/relationships/slide" Target="slides/slide4.xml"/><Relationship Id="rId32" Type="http://schemas.openxmlformats.org/officeDocument/2006/relationships/font" Target="fonts/Roboto-regular.fntdata"/><Relationship Id="rId13" Type="http://schemas.openxmlformats.org/officeDocument/2006/relationships/slide" Target="slides/slide7.xml"/><Relationship Id="rId35" Type="http://schemas.openxmlformats.org/officeDocument/2006/relationships/font" Target="fonts/Roboto-boldItalic.fntdata"/><Relationship Id="rId12" Type="http://schemas.openxmlformats.org/officeDocument/2006/relationships/slide" Target="slides/slide6.xml"/><Relationship Id="rId34" Type="http://schemas.openxmlformats.org/officeDocument/2006/relationships/font" Target="fonts/Roboto-italic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c6f9e470d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c6f9e470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975d430135_0_6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2975d430135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975d430135_0_8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2975d430135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975d430135_0_9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2975d430135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975d430135_0_10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2975d430135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975d430135_0_10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2975d430135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975d430135_0_11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2975d430135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975d430135_0_12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975d430135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975d430135_0_13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2975d430135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9784bd5de4_0_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29784bd5de4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9784bd5de4_1_1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29784bd5de4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c6f9e470d_0_3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c6f9e470d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9784bd5de4_1_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9784bd5de4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9784bd5de4_1_2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9784bd5de4_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9784bd5de4_1_3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29784bd5de4_1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29784bd5de4_1_5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29784bd5de4_1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29784bd5de4_1_3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29784bd5de4_1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29784bd5de4_1_8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29784bd5de4_1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9784bd5de4_1_7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29784bd5de4_1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9784bd5de4_1_6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29784bd5de4_1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975d430135_0_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2975d430135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c6f9e470d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c6f9e470d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975d430135_0_5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2975d430135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975d430135_0_7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2975d430135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2975d430135_0_6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2975d430135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Google Shape;11;p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1" name="Google Shape;71;p1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1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1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1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" name="Google Shape;76;p11"/>
          <p:cNvSpPr txBox="1"/>
          <p:nvPr>
            <p:ph hasCustomPrompt="1"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/>
          <p:nvPr>
            <p:ph idx="1" type="body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Google Shape;78;p1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2"/>
                </a:solidFill>
              </a:defRPr>
            </a:lvl1pPr>
            <a:lvl2pPr lvl="1" rtl="0">
              <a:buNone/>
              <a:defRPr>
                <a:solidFill>
                  <a:schemeClr val="dk2"/>
                </a:solidFill>
              </a:defRPr>
            </a:lvl2pPr>
            <a:lvl3pPr lvl="2" rtl="0">
              <a:buNone/>
              <a:defRPr>
                <a:solidFill>
                  <a:schemeClr val="dk2"/>
                </a:solidFill>
              </a:defRPr>
            </a:lvl3pPr>
            <a:lvl4pPr lvl="3" rtl="0">
              <a:buNone/>
              <a:defRPr>
                <a:solidFill>
                  <a:schemeClr val="dk2"/>
                </a:solidFill>
              </a:defRPr>
            </a:lvl4pPr>
            <a:lvl5pPr lvl="4" rtl="0">
              <a:buNone/>
              <a:defRPr>
                <a:solidFill>
                  <a:schemeClr val="dk2"/>
                </a:solidFill>
              </a:defRPr>
            </a:lvl5pPr>
            <a:lvl6pPr lvl="5" rtl="0">
              <a:buNone/>
              <a:defRPr>
                <a:solidFill>
                  <a:schemeClr val="dk2"/>
                </a:solidFill>
              </a:defRPr>
            </a:lvl6pPr>
            <a:lvl7pPr lvl="6" rtl="0">
              <a:buNone/>
              <a:defRPr>
                <a:solidFill>
                  <a:schemeClr val="dk2"/>
                </a:solidFill>
              </a:defRPr>
            </a:lvl7pPr>
            <a:lvl8pPr lvl="7" rtl="0">
              <a:buNone/>
              <a:defRPr>
                <a:solidFill>
                  <a:schemeClr val="dk2"/>
                </a:solidFill>
              </a:defRPr>
            </a:lvl8pPr>
            <a:lvl9pPr lvl="8" rtl="0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1" name="Google Shape;21;p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" name="Google Shape;26;p3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4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Google Shape;30;p4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" name="Google Shape;35;p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5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" name="Google Shape;42;p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2"/>
                </a:solidFill>
              </a:defRPr>
            </a:lvl1pPr>
            <a:lvl2pPr lvl="1" rtl="0">
              <a:buNone/>
              <a:defRPr>
                <a:solidFill>
                  <a:schemeClr val="dk2"/>
                </a:solidFill>
              </a:defRPr>
            </a:lvl2pPr>
            <a:lvl3pPr lvl="2" rtl="0">
              <a:buNone/>
              <a:defRPr>
                <a:solidFill>
                  <a:schemeClr val="dk2"/>
                </a:solidFill>
              </a:defRPr>
            </a:lvl3pPr>
            <a:lvl4pPr lvl="3" rtl="0">
              <a:buNone/>
              <a:defRPr>
                <a:solidFill>
                  <a:schemeClr val="dk2"/>
                </a:solidFill>
              </a:defRPr>
            </a:lvl4pPr>
            <a:lvl5pPr lvl="4" rtl="0">
              <a:buNone/>
              <a:defRPr>
                <a:solidFill>
                  <a:schemeClr val="dk2"/>
                </a:solidFill>
              </a:defRPr>
            </a:lvl5pPr>
            <a:lvl6pPr lvl="5" rtl="0">
              <a:buNone/>
              <a:defRPr>
                <a:solidFill>
                  <a:schemeClr val="dk2"/>
                </a:solidFill>
              </a:defRPr>
            </a:lvl6pPr>
            <a:lvl7pPr lvl="6" rtl="0">
              <a:buNone/>
              <a:defRPr>
                <a:solidFill>
                  <a:schemeClr val="dk2"/>
                </a:solidFill>
              </a:defRPr>
            </a:lvl7pPr>
            <a:lvl8pPr lvl="7" rtl="0">
              <a:buNone/>
              <a:defRPr>
                <a:solidFill>
                  <a:schemeClr val="dk2"/>
                </a:solidFill>
              </a:defRPr>
            </a:lvl8pPr>
            <a:lvl9pPr lvl="8" rtl="0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5" name="Google Shape;45;p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2"/>
                </a:solidFill>
              </a:defRPr>
            </a:lvl1pPr>
            <a:lvl2pPr lvl="1" rtl="0">
              <a:buNone/>
              <a:defRPr>
                <a:solidFill>
                  <a:schemeClr val="dk2"/>
                </a:solidFill>
              </a:defRPr>
            </a:lvl2pPr>
            <a:lvl3pPr lvl="2" rtl="0">
              <a:buNone/>
              <a:defRPr>
                <a:solidFill>
                  <a:schemeClr val="dk2"/>
                </a:solidFill>
              </a:defRPr>
            </a:lvl3pPr>
            <a:lvl4pPr lvl="3" rtl="0">
              <a:buNone/>
              <a:defRPr>
                <a:solidFill>
                  <a:schemeClr val="dk2"/>
                </a:solidFill>
              </a:defRPr>
            </a:lvl4pPr>
            <a:lvl5pPr lvl="4" rtl="0">
              <a:buNone/>
              <a:defRPr>
                <a:solidFill>
                  <a:schemeClr val="dk2"/>
                </a:solidFill>
              </a:defRPr>
            </a:lvl5pPr>
            <a:lvl6pPr lvl="5" rtl="0">
              <a:buNone/>
              <a:defRPr>
                <a:solidFill>
                  <a:schemeClr val="dk2"/>
                </a:solidFill>
              </a:defRPr>
            </a:lvl6pPr>
            <a:lvl7pPr lvl="6" rtl="0">
              <a:buNone/>
              <a:defRPr>
                <a:solidFill>
                  <a:schemeClr val="dk2"/>
                </a:solidFill>
              </a:defRPr>
            </a:lvl7pPr>
            <a:lvl8pPr lvl="7" rtl="0">
              <a:buNone/>
              <a:defRPr>
                <a:solidFill>
                  <a:schemeClr val="dk2"/>
                </a:solidFill>
              </a:defRPr>
            </a:lvl8pPr>
            <a:lvl9pPr lvl="8" rtl="0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8" name="Google Shape;48;p7"/>
          <p:cNvSpPr txBox="1"/>
          <p:nvPr>
            <p:ph idx="1" type="body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2"/>
                </a:solidFill>
              </a:defRPr>
            </a:lvl1pPr>
            <a:lvl2pPr lvl="1" rtl="0">
              <a:buNone/>
              <a:defRPr>
                <a:solidFill>
                  <a:schemeClr val="dk2"/>
                </a:solidFill>
              </a:defRPr>
            </a:lvl2pPr>
            <a:lvl3pPr lvl="2" rtl="0">
              <a:buNone/>
              <a:defRPr>
                <a:solidFill>
                  <a:schemeClr val="dk2"/>
                </a:solidFill>
              </a:defRPr>
            </a:lvl3pPr>
            <a:lvl4pPr lvl="3" rtl="0">
              <a:buNone/>
              <a:defRPr>
                <a:solidFill>
                  <a:schemeClr val="dk2"/>
                </a:solidFill>
              </a:defRPr>
            </a:lvl4pPr>
            <a:lvl5pPr lvl="4" rtl="0">
              <a:buNone/>
              <a:defRPr>
                <a:solidFill>
                  <a:schemeClr val="dk2"/>
                </a:solidFill>
              </a:defRPr>
            </a:lvl5pPr>
            <a:lvl6pPr lvl="5" rtl="0">
              <a:buNone/>
              <a:defRPr>
                <a:solidFill>
                  <a:schemeClr val="dk2"/>
                </a:solidFill>
              </a:defRPr>
            </a:lvl6pPr>
            <a:lvl7pPr lvl="6" rtl="0">
              <a:buNone/>
              <a:defRPr>
                <a:solidFill>
                  <a:schemeClr val="dk2"/>
                </a:solidFill>
              </a:defRPr>
            </a:lvl7pPr>
            <a:lvl8pPr lvl="7" rtl="0">
              <a:buNone/>
              <a:defRPr>
                <a:solidFill>
                  <a:schemeClr val="dk2"/>
                </a:solidFill>
              </a:defRPr>
            </a:lvl8pPr>
            <a:lvl9pPr lvl="8" rtl="0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8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Google Shape;52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8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" name="Google Shape;57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1" name="Google Shape;6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2" name="Google Shape;62;p9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3" name="Google Shape;63;p9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4" name="Google Shape;6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Google Shape;65;p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68" name="Google Shape;68;p1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2"/>
                </a:solidFill>
              </a:defRPr>
            </a:lvl1pPr>
            <a:lvl2pPr lvl="1" rtl="0">
              <a:buNone/>
              <a:defRPr>
                <a:solidFill>
                  <a:schemeClr val="dk2"/>
                </a:solidFill>
              </a:defRPr>
            </a:lvl2pPr>
            <a:lvl3pPr lvl="2" rtl="0">
              <a:buNone/>
              <a:defRPr>
                <a:solidFill>
                  <a:schemeClr val="dk2"/>
                </a:solidFill>
              </a:defRPr>
            </a:lvl3pPr>
            <a:lvl4pPr lvl="3" rtl="0">
              <a:buNone/>
              <a:defRPr>
                <a:solidFill>
                  <a:schemeClr val="dk2"/>
                </a:solidFill>
              </a:defRPr>
            </a:lvl4pPr>
            <a:lvl5pPr lvl="4" rtl="0">
              <a:buNone/>
              <a:defRPr>
                <a:solidFill>
                  <a:schemeClr val="dk2"/>
                </a:solidFill>
              </a:defRPr>
            </a:lvl5pPr>
            <a:lvl6pPr lvl="5" rtl="0">
              <a:buNone/>
              <a:defRPr>
                <a:solidFill>
                  <a:schemeClr val="dk2"/>
                </a:solidFill>
              </a:defRPr>
            </a:lvl6pPr>
            <a:lvl7pPr lvl="6" rtl="0">
              <a:buNone/>
              <a:defRPr>
                <a:solidFill>
                  <a:schemeClr val="dk2"/>
                </a:solidFill>
              </a:defRPr>
            </a:lvl7pPr>
            <a:lvl8pPr lvl="7" rtl="0">
              <a:buNone/>
              <a:defRPr>
                <a:solidFill>
                  <a:schemeClr val="dk2"/>
                </a:solidFill>
              </a:defRPr>
            </a:lvl8pPr>
            <a:lvl9pPr lvl="8" rtl="0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eometr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Exploratory Data Analysis</a:t>
            </a:r>
            <a:endParaRPr/>
          </a:p>
        </p:txBody>
      </p:sp>
      <p:sp>
        <p:nvSpPr>
          <p:cNvPr id="86" name="Google Shape;86;p13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a" sz="2300">
                <a:solidFill>
                  <a:srgbClr val="F1C232"/>
                </a:solidFill>
              </a:rPr>
              <a:t>House sales - King County, Washington</a:t>
            </a:r>
            <a:endParaRPr sz="2300">
              <a:solidFill>
                <a:srgbClr val="F1C232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da" sz="1600"/>
              <a:t>06.11.2023 - Jonas Mortensen</a:t>
            </a:r>
            <a:endParaRPr i="1" sz="16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2"/>
          <p:cNvSpPr txBox="1"/>
          <p:nvPr>
            <p:ph type="title"/>
          </p:nvPr>
        </p:nvSpPr>
        <p:spPr>
          <a:xfrm>
            <a:off x="311700" y="3338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a" sz="2800"/>
              <a:t>Capitol Hill, Queen Anne &amp; Fremont</a:t>
            </a:r>
            <a:endParaRPr sz="2800"/>
          </a:p>
        </p:txBody>
      </p:sp>
      <p:pic>
        <p:nvPicPr>
          <p:cNvPr id="143" name="Google Shape;14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0713" y="1125275"/>
            <a:ext cx="5962563" cy="3897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3"/>
          <p:cNvSpPr txBox="1"/>
          <p:nvPr>
            <p:ph type="title"/>
          </p:nvPr>
        </p:nvSpPr>
        <p:spPr>
          <a:xfrm>
            <a:off x="311700" y="3338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a" sz="2600"/>
              <a:t>Comparison of avg. price in central vs. non-central area</a:t>
            </a:r>
            <a:endParaRPr sz="2600"/>
          </a:p>
        </p:txBody>
      </p:sp>
      <p:pic>
        <p:nvPicPr>
          <p:cNvPr id="149" name="Google Shape;14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0400" y="1094000"/>
            <a:ext cx="6554213" cy="3897099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3"/>
          <p:cNvSpPr txBox="1"/>
          <p:nvPr/>
        </p:nvSpPr>
        <p:spPr>
          <a:xfrm>
            <a:off x="7431225" y="2511825"/>
            <a:ext cx="1563300" cy="13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>
                <a:latin typeface="Roboto"/>
                <a:ea typeface="Roboto"/>
                <a:cs typeface="Roboto"/>
                <a:sym typeface="Roboto"/>
              </a:rPr>
              <a:t>House prices in our central locations are </a:t>
            </a:r>
            <a:r>
              <a:rPr b="1" lang="da">
                <a:latin typeface="Roboto"/>
                <a:ea typeface="Roboto"/>
                <a:cs typeface="Roboto"/>
                <a:sym typeface="Roboto"/>
              </a:rPr>
              <a:t>37% higher</a:t>
            </a:r>
            <a:r>
              <a:rPr lang="da">
                <a:latin typeface="Roboto"/>
                <a:ea typeface="Roboto"/>
                <a:cs typeface="Roboto"/>
                <a:sym typeface="Roboto"/>
              </a:rPr>
              <a:t> than non-central areas.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4"/>
          <p:cNvSpPr txBox="1"/>
          <p:nvPr>
            <p:ph type="title"/>
          </p:nvPr>
        </p:nvSpPr>
        <p:spPr>
          <a:xfrm>
            <a:off x="311700" y="3338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a" sz="2800"/>
              <a:t>Comparison of price per sqft in central vs. country </a:t>
            </a:r>
            <a:endParaRPr sz="2800"/>
          </a:p>
        </p:txBody>
      </p:sp>
      <p:pic>
        <p:nvPicPr>
          <p:cNvPr id="156" name="Google Shape;15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8050" y="1047100"/>
            <a:ext cx="6331250" cy="3897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5"/>
          <p:cNvSpPr txBox="1"/>
          <p:nvPr>
            <p:ph type="title"/>
          </p:nvPr>
        </p:nvSpPr>
        <p:spPr>
          <a:xfrm>
            <a:off x="311700" y="3338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a" sz="2800"/>
              <a:t>Comparison of avg. house price in central areas </a:t>
            </a:r>
            <a:endParaRPr sz="2800"/>
          </a:p>
        </p:txBody>
      </p:sp>
      <p:pic>
        <p:nvPicPr>
          <p:cNvPr id="162" name="Google Shape;16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2950" y="1031475"/>
            <a:ext cx="7184277" cy="3897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6"/>
          <p:cNvSpPr txBox="1"/>
          <p:nvPr>
            <p:ph type="title"/>
          </p:nvPr>
        </p:nvSpPr>
        <p:spPr>
          <a:xfrm>
            <a:off x="311700" y="3338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a" sz="2800"/>
              <a:t>Comparison of price per sqft in central areas </a:t>
            </a:r>
            <a:endParaRPr sz="2800"/>
          </a:p>
        </p:txBody>
      </p:sp>
      <p:pic>
        <p:nvPicPr>
          <p:cNvPr id="168" name="Google Shape;16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9850" y="1004150"/>
            <a:ext cx="6331993" cy="3897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7"/>
          <p:cNvSpPr txBox="1"/>
          <p:nvPr>
            <p:ph type="title"/>
          </p:nvPr>
        </p:nvSpPr>
        <p:spPr>
          <a:xfrm>
            <a:off x="311700" y="3338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a" sz="2800"/>
              <a:t>Comparison of avg. grade in central areas </a:t>
            </a:r>
            <a:endParaRPr sz="2800"/>
          </a:p>
        </p:txBody>
      </p:sp>
      <p:pic>
        <p:nvPicPr>
          <p:cNvPr id="174" name="Google Shape;17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1513" y="1156550"/>
            <a:ext cx="6080981" cy="3897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8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a" sz="3000"/>
              <a:t>Winner:</a:t>
            </a:r>
            <a:endParaRPr sz="30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da" sz="3000"/>
              <a:t>Capitol Hill</a:t>
            </a:r>
            <a:endParaRPr b="1" sz="3000"/>
          </a:p>
        </p:txBody>
      </p:sp>
      <p:pic>
        <p:nvPicPr>
          <p:cNvPr id="180" name="Google Shape;18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572001" y="1250"/>
            <a:ext cx="9144001" cy="51409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9"/>
          <p:cNvSpPr txBox="1"/>
          <p:nvPr>
            <p:ph type="title"/>
          </p:nvPr>
        </p:nvSpPr>
        <p:spPr>
          <a:xfrm>
            <a:off x="311700" y="3338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a" sz="2800"/>
              <a:t>Requirements for city home</a:t>
            </a:r>
            <a:endParaRPr sz="2800"/>
          </a:p>
        </p:txBody>
      </p:sp>
      <p:sp>
        <p:nvSpPr>
          <p:cNvPr id="186" name="Google Shape;186;p29"/>
          <p:cNvSpPr txBox="1"/>
          <p:nvPr/>
        </p:nvSpPr>
        <p:spPr>
          <a:xfrm>
            <a:off x="1383600" y="1151675"/>
            <a:ext cx="6376800" cy="22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oboto"/>
              <a:buChar char="●"/>
            </a:pPr>
            <a:r>
              <a:rPr lang="da" sz="2000">
                <a:latin typeface="Roboto"/>
                <a:ea typeface="Roboto"/>
                <a:cs typeface="Roboto"/>
                <a:sym typeface="Roboto"/>
              </a:rPr>
              <a:t>Square feet should be 100 m2 or bigger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oboto"/>
              <a:buChar char="●"/>
            </a:pPr>
            <a:r>
              <a:rPr lang="da" sz="2000">
                <a:latin typeface="Roboto"/>
                <a:ea typeface="Roboto"/>
                <a:cs typeface="Roboto"/>
                <a:sym typeface="Roboto"/>
              </a:rPr>
              <a:t>Price per sqft should be </a:t>
            </a:r>
            <a:r>
              <a:rPr b="1" lang="da" sz="2000">
                <a:latin typeface="Roboto"/>
                <a:ea typeface="Roboto"/>
                <a:cs typeface="Roboto"/>
                <a:sym typeface="Roboto"/>
              </a:rPr>
              <a:t>below </a:t>
            </a:r>
            <a:r>
              <a:rPr lang="da" sz="2000">
                <a:latin typeface="Roboto"/>
                <a:ea typeface="Roboto"/>
                <a:cs typeface="Roboto"/>
                <a:sym typeface="Roboto"/>
              </a:rPr>
              <a:t>avg. in Capitol Hill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oboto"/>
              <a:buChar char="●"/>
            </a:pPr>
            <a:r>
              <a:rPr lang="da" sz="2000">
                <a:latin typeface="Roboto"/>
                <a:ea typeface="Roboto"/>
                <a:cs typeface="Roboto"/>
                <a:sym typeface="Roboto"/>
              </a:rPr>
              <a:t>Grade should be </a:t>
            </a:r>
            <a:r>
              <a:rPr b="1" lang="da" sz="2000">
                <a:latin typeface="Roboto"/>
                <a:ea typeface="Roboto"/>
                <a:cs typeface="Roboto"/>
                <a:sym typeface="Roboto"/>
              </a:rPr>
              <a:t>above </a:t>
            </a:r>
            <a:r>
              <a:rPr lang="da" sz="2000">
                <a:latin typeface="Roboto"/>
                <a:ea typeface="Roboto"/>
                <a:cs typeface="Roboto"/>
                <a:sym typeface="Roboto"/>
              </a:rPr>
              <a:t>average in Capitol Hill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oboto"/>
              <a:buChar char="●"/>
            </a:pPr>
            <a:r>
              <a:rPr lang="da" sz="2000">
                <a:latin typeface="Roboto"/>
                <a:ea typeface="Roboto"/>
                <a:cs typeface="Roboto"/>
                <a:sym typeface="Roboto"/>
              </a:rPr>
              <a:t>House should be renovated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0"/>
          <p:cNvSpPr txBox="1"/>
          <p:nvPr>
            <p:ph type="title"/>
          </p:nvPr>
        </p:nvSpPr>
        <p:spPr>
          <a:xfrm>
            <a:off x="311700" y="3338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a" sz="2800"/>
              <a:t>Three options for country house</a:t>
            </a:r>
            <a:endParaRPr sz="2800"/>
          </a:p>
        </p:txBody>
      </p:sp>
      <p:graphicFrame>
        <p:nvGraphicFramePr>
          <p:cNvPr id="192" name="Google Shape;192;p30"/>
          <p:cNvGraphicFramePr/>
          <p:nvPr/>
        </p:nvGraphicFramePr>
        <p:xfrm>
          <a:off x="285750" y="15692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{D72AB13E-56D7-4B9F-BD94-53E537521D25}</a:tableStyleId>
              </a:tblPr>
              <a:tblGrid>
                <a:gridCol w="952500"/>
                <a:gridCol w="952500"/>
                <a:gridCol w="952500"/>
                <a:gridCol w="952500"/>
                <a:gridCol w="952500"/>
                <a:gridCol w="952500"/>
                <a:gridCol w="952500"/>
                <a:gridCol w="952500"/>
                <a:gridCol w="952500"/>
              </a:tblGrid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a" sz="1000"/>
                        <a:t>id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a" sz="1000"/>
                        <a:t>bedrooms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a" sz="1000"/>
                        <a:t>sqft_living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a" sz="1000"/>
                        <a:t>price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a" sz="1000"/>
                        <a:t>sqft_lot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a" sz="1000"/>
                        <a:t>floors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a" sz="1000"/>
                        <a:t>grade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a" sz="1000"/>
                        <a:t>condition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a" sz="1000"/>
                        <a:t>yr_renovated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a" sz="1000"/>
                        <a:t>9828700200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a" sz="1000"/>
                        <a:t>4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a" sz="1000"/>
                        <a:t>2170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a" sz="1000"/>
                        <a:t>831.000 $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a" sz="1000"/>
                        <a:t>4000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a" sz="1000"/>
                        <a:t>2.0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a" sz="1000"/>
                        <a:t>9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a" sz="1000"/>
                        <a:t>4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a" sz="1000"/>
                        <a:t>2011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a" sz="1000"/>
                        <a:t>4003000053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a" sz="1000"/>
                        <a:t>3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a" sz="1000"/>
                        <a:t>2250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a" sz="1000"/>
                        <a:t>765.000 $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a" sz="1000"/>
                        <a:t>9600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a" sz="1000"/>
                        <a:t>2.5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a" sz="1000"/>
                        <a:t>9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a" sz="1000"/>
                        <a:t>4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a" sz="1000"/>
                        <a:t>1991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a" sz="1000"/>
                        <a:t>1952200220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a" sz="1000"/>
                        <a:t>3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a" sz="1000"/>
                        <a:t>2290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a" sz="1000"/>
                        <a:t>660.000 $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a" sz="1000"/>
                        <a:t>2798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a" sz="1000"/>
                        <a:t>3.0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a" sz="1000"/>
                        <a:t>9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a" sz="1000"/>
                        <a:t>4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a" sz="1000"/>
                        <a:t>1983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193" name="Google Shape;19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8525" y="2882250"/>
            <a:ext cx="3466954" cy="2050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a" sz="2600"/>
              <a:t>Country home:</a:t>
            </a:r>
            <a:endParaRPr b="1" sz="26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da"/>
              <a:t>Non-renovated and best-timing</a:t>
            </a:r>
            <a:endParaRPr/>
          </a:p>
        </p:txBody>
      </p:sp>
      <p:pic>
        <p:nvPicPr>
          <p:cNvPr id="199" name="Google Shape;19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111875" y="0"/>
            <a:ext cx="771932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a"/>
              <a:t>Based on the box plots and histograms we see outliers in: </a:t>
            </a:r>
            <a:r>
              <a:rPr i="1" lang="da"/>
              <a:t>bedrooms, bathrooms, sqft_living, sqft_lot, sqft_above, sqft_living15, sqft_lot15, price</a:t>
            </a:r>
            <a:endParaRPr i="1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da"/>
              <a:t>I will remove outlier for price and sqft_lot</a:t>
            </a:r>
            <a:endParaRPr b="1"/>
          </a:p>
        </p:txBody>
      </p:sp>
      <p:pic>
        <p:nvPicPr>
          <p:cNvPr id="92" name="Google Shape;9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572000" cy="2767028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7499" y="2621241"/>
            <a:ext cx="3837000" cy="23059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2"/>
          <p:cNvSpPr txBox="1"/>
          <p:nvPr>
            <p:ph type="title"/>
          </p:nvPr>
        </p:nvSpPr>
        <p:spPr>
          <a:xfrm>
            <a:off x="311700" y="3338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a" sz="2800"/>
              <a:t>Prices east of lake Sammamish</a:t>
            </a:r>
            <a:endParaRPr sz="2800"/>
          </a:p>
        </p:txBody>
      </p:sp>
      <p:pic>
        <p:nvPicPr>
          <p:cNvPr id="205" name="Google Shape;20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7838" y="1076025"/>
            <a:ext cx="4608321" cy="3897100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32"/>
          <p:cNvSpPr txBox="1"/>
          <p:nvPr/>
        </p:nvSpPr>
        <p:spPr>
          <a:xfrm>
            <a:off x="6961025" y="2436725"/>
            <a:ext cx="1959000" cy="20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>
                <a:latin typeface="Roboto"/>
                <a:ea typeface="Roboto"/>
                <a:cs typeface="Roboto"/>
                <a:sym typeface="Roboto"/>
              </a:rPr>
              <a:t>I consider everything </a:t>
            </a:r>
            <a:r>
              <a:rPr b="1" lang="da">
                <a:latin typeface="Roboto"/>
                <a:ea typeface="Roboto"/>
                <a:cs typeface="Roboto"/>
                <a:sym typeface="Roboto"/>
              </a:rPr>
              <a:t>east of lake Sammamish </a:t>
            </a:r>
            <a:r>
              <a:rPr lang="da">
                <a:latin typeface="Roboto"/>
                <a:ea typeface="Roboto"/>
                <a:cs typeface="Roboto"/>
                <a:sym typeface="Roboto"/>
              </a:rPr>
              <a:t>countryside.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>
                <a:latin typeface="Roboto"/>
                <a:ea typeface="Roboto"/>
                <a:cs typeface="Roboto"/>
                <a:sym typeface="Roboto"/>
              </a:rPr>
              <a:t>(Used </a:t>
            </a:r>
            <a:r>
              <a:rPr lang="da">
                <a:latin typeface="Roboto"/>
                <a:ea typeface="Roboto"/>
                <a:cs typeface="Roboto"/>
                <a:sym typeface="Roboto"/>
              </a:rPr>
              <a:t>longitude</a:t>
            </a:r>
            <a:r>
              <a:rPr lang="da">
                <a:latin typeface="Roboto"/>
                <a:ea typeface="Roboto"/>
                <a:cs typeface="Roboto"/>
                <a:sym typeface="Roboto"/>
              </a:rPr>
              <a:t>)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3"/>
          <p:cNvSpPr txBox="1"/>
          <p:nvPr>
            <p:ph type="title"/>
          </p:nvPr>
        </p:nvSpPr>
        <p:spPr>
          <a:xfrm>
            <a:off x="311700" y="3338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a" sz="2800"/>
              <a:t>Sqft_lot </a:t>
            </a:r>
            <a:r>
              <a:rPr lang="da" sz="2800"/>
              <a:t>east of lake Sammamish</a:t>
            </a:r>
            <a:endParaRPr sz="2800"/>
          </a:p>
        </p:txBody>
      </p:sp>
      <p:pic>
        <p:nvPicPr>
          <p:cNvPr id="212" name="Google Shape;21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7838" y="1094000"/>
            <a:ext cx="4608321" cy="3897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4"/>
          <p:cNvSpPr txBox="1"/>
          <p:nvPr>
            <p:ph type="title"/>
          </p:nvPr>
        </p:nvSpPr>
        <p:spPr>
          <a:xfrm>
            <a:off x="311700" y="3338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a" sz="2800"/>
              <a:t>House prices per season</a:t>
            </a:r>
            <a:endParaRPr sz="2800"/>
          </a:p>
        </p:txBody>
      </p:sp>
      <p:sp>
        <p:nvSpPr>
          <p:cNvPr id="218" name="Google Shape;218;p34"/>
          <p:cNvSpPr txBox="1"/>
          <p:nvPr/>
        </p:nvSpPr>
        <p:spPr>
          <a:xfrm>
            <a:off x="7270625" y="2067675"/>
            <a:ext cx="1959000" cy="20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>
                <a:latin typeface="Roboto"/>
                <a:ea typeface="Roboto"/>
                <a:cs typeface="Roboto"/>
                <a:sym typeface="Roboto"/>
              </a:rPr>
              <a:t>Based on the avg. house prices per season, the client should buy the country house in </a:t>
            </a:r>
            <a:r>
              <a:rPr b="1" lang="da">
                <a:latin typeface="Roboto"/>
                <a:ea typeface="Roboto"/>
                <a:cs typeface="Roboto"/>
                <a:sym typeface="Roboto"/>
              </a:rPr>
              <a:t>winter</a:t>
            </a:r>
            <a:r>
              <a:rPr lang="da">
                <a:latin typeface="Roboto"/>
                <a:ea typeface="Roboto"/>
                <a:cs typeface="Roboto"/>
                <a:sym typeface="Roboto"/>
              </a:rPr>
              <a:t>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19" name="Google Shape;21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9975" y="1143475"/>
            <a:ext cx="6635773" cy="3897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5"/>
          <p:cNvSpPr txBox="1"/>
          <p:nvPr>
            <p:ph type="title"/>
          </p:nvPr>
        </p:nvSpPr>
        <p:spPr>
          <a:xfrm>
            <a:off x="311700" y="3338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a" sz="2800"/>
              <a:t>Requirements for country house</a:t>
            </a:r>
            <a:endParaRPr sz="2800"/>
          </a:p>
        </p:txBody>
      </p:sp>
      <p:sp>
        <p:nvSpPr>
          <p:cNvPr id="225" name="Google Shape;225;p35"/>
          <p:cNvSpPr txBox="1"/>
          <p:nvPr/>
        </p:nvSpPr>
        <p:spPr>
          <a:xfrm>
            <a:off x="1383600" y="1151675"/>
            <a:ext cx="6645300" cy="22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oboto"/>
              <a:buChar char="●"/>
            </a:pPr>
            <a:r>
              <a:rPr lang="da" sz="2000">
                <a:latin typeface="Roboto"/>
                <a:ea typeface="Roboto"/>
                <a:cs typeface="Roboto"/>
                <a:sym typeface="Roboto"/>
              </a:rPr>
              <a:t>Price should be </a:t>
            </a:r>
            <a:r>
              <a:rPr b="1" lang="da" sz="2000">
                <a:latin typeface="Roboto"/>
                <a:ea typeface="Roboto"/>
                <a:cs typeface="Roboto"/>
                <a:sym typeface="Roboto"/>
              </a:rPr>
              <a:t>below </a:t>
            </a:r>
            <a:r>
              <a:rPr lang="da" sz="2000">
                <a:latin typeface="Roboto"/>
                <a:ea typeface="Roboto"/>
                <a:cs typeface="Roboto"/>
                <a:sym typeface="Roboto"/>
              </a:rPr>
              <a:t>avg. for country houses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oboto"/>
              <a:buChar char="●"/>
            </a:pPr>
            <a:r>
              <a:rPr lang="da" sz="2000">
                <a:latin typeface="Roboto"/>
                <a:ea typeface="Roboto"/>
                <a:cs typeface="Roboto"/>
                <a:sym typeface="Roboto"/>
              </a:rPr>
              <a:t>Sqft_lot should be </a:t>
            </a:r>
            <a:r>
              <a:rPr b="1" lang="da" sz="2000">
                <a:latin typeface="Roboto"/>
                <a:ea typeface="Roboto"/>
                <a:cs typeface="Roboto"/>
                <a:sym typeface="Roboto"/>
              </a:rPr>
              <a:t>above </a:t>
            </a:r>
            <a:r>
              <a:rPr lang="da" sz="2000">
                <a:latin typeface="Roboto"/>
                <a:ea typeface="Roboto"/>
                <a:cs typeface="Roboto"/>
                <a:sym typeface="Roboto"/>
              </a:rPr>
              <a:t>avg. for country houses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oboto"/>
              <a:buChar char="●"/>
            </a:pPr>
            <a:r>
              <a:rPr lang="da" sz="2000">
                <a:latin typeface="Roboto"/>
                <a:ea typeface="Roboto"/>
                <a:cs typeface="Roboto"/>
                <a:sym typeface="Roboto"/>
              </a:rPr>
              <a:t>Grade should be above avg. grade for country houses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oboto"/>
              <a:buChar char="●"/>
            </a:pPr>
            <a:r>
              <a:rPr lang="da" sz="2000">
                <a:latin typeface="Roboto"/>
                <a:ea typeface="Roboto"/>
                <a:cs typeface="Roboto"/>
                <a:sym typeface="Roboto"/>
              </a:rPr>
              <a:t>Condition should be at least 4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oboto"/>
              <a:buChar char="●"/>
            </a:pPr>
            <a:r>
              <a:rPr lang="da" sz="2000">
                <a:latin typeface="Roboto"/>
                <a:ea typeface="Roboto"/>
                <a:cs typeface="Roboto"/>
                <a:sym typeface="Roboto"/>
              </a:rPr>
              <a:t>House should not be renovated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6"/>
          <p:cNvSpPr txBox="1"/>
          <p:nvPr>
            <p:ph type="title"/>
          </p:nvPr>
        </p:nvSpPr>
        <p:spPr>
          <a:xfrm>
            <a:off x="311700" y="3338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a" sz="2800"/>
              <a:t>Recommendations - country houses</a:t>
            </a:r>
            <a:endParaRPr sz="2800"/>
          </a:p>
        </p:txBody>
      </p:sp>
      <p:pic>
        <p:nvPicPr>
          <p:cNvPr id="231" name="Google Shape;23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4763" y="2460400"/>
            <a:ext cx="3614486" cy="2266950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36"/>
          <p:cNvSpPr txBox="1"/>
          <p:nvPr/>
        </p:nvSpPr>
        <p:spPr>
          <a:xfrm>
            <a:off x="1661725" y="2791525"/>
            <a:ext cx="2078100" cy="71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3" name="Google Shape;233;p36"/>
          <p:cNvSpPr txBox="1"/>
          <p:nvPr/>
        </p:nvSpPr>
        <p:spPr>
          <a:xfrm>
            <a:off x="6560300" y="2841000"/>
            <a:ext cx="2449200" cy="170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a">
                <a:latin typeface="Roboto"/>
                <a:ea typeface="Roboto"/>
                <a:cs typeface="Roboto"/>
                <a:sym typeface="Roboto"/>
              </a:rPr>
              <a:t>Only 48 minutes drive from Capitol Hill. 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234" name="Google Shape;234;p36"/>
          <p:cNvGraphicFramePr/>
          <p:nvPr/>
        </p:nvGraphicFramePr>
        <p:xfrm>
          <a:off x="285750" y="1339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{D72AB13E-56D7-4B9F-BD94-53E537521D25}</a:tableStyleId>
              </a:tblPr>
              <a:tblGrid>
                <a:gridCol w="952500"/>
                <a:gridCol w="952500"/>
                <a:gridCol w="952500"/>
                <a:gridCol w="952500"/>
                <a:gridCol w="952500"/>
                <a:gridCol w="952500"/>
                <a:gridCol w="952500"/>
                <a:gridCol w="952500"/>
                <a:gridCol w="952500"/>
              </a:tblGrid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a" sz="1000"/>
                        <a:t>id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a" sz="1000"/>
                        <a:t>bedrooms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a" sz="1000"/>
                        <a:t>bathrooms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a" sz="1000"/>
                        <a:t>sqft_living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a" sz="1000"/>
                        <a:t>sqft_lot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a" sz="1000"/>
                        <a:t>condition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a" sz="1000"/>
                        <a:t>grade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a" sz="1000"/>
                        <a:t>yr_built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a" sz="1000"/>
                        <a:t>price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a" sz="1000"/>
                        <a:t>2320069014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a" sz="1000"/>
                        <a:t>3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a" sz="1000"/>
                        <a:t>2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a" sz="1000"/>
                        <a:t>2660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a" sz="1000"/>
                        <a:t>192099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a" sz="1000"/>
                        <a:t>4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a" sz="1000"/>
                        <a:t>9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a" sz="1000"/>
                        <a:t>1964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a" sz="1000"/>
                        <a:t>495000 $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a" sz="1000"/>
                        <a:t>2223069112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a" sz="1000"/>
                        <a:t>3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a" sz="1000"/>
                        <a:t>2,25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a" sz="1000"/>
                        <a:t>2560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a" sz="1000"/>
                        <a:t>117176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a" sz="1000"/>
                        <a:t>4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a" sz="1000"/>
                        <a:t>9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a" sz="1000"/>
                        <a:t>1977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a" sz="1000"/>
                        <a:t>465000 $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a" sz="1000"/>
                        <a:t>3521069150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a" sz="1000"/>
                        <a:t>3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a" sz="1000"/>
                        <a:t>2,5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a" sz="1000"/>
                        <a:t>2440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a" sz="1000"/>
                        <a:t>71002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a" sz="1000"/>
                        <a:t>4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a" sz="1000"/>
                        <a:t>9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a" sz="1000"/>
                        <a:t>1996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a" sz="1000"/>
                        <a:t>431000 $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7"/>
          <p:cNvSpPr txBox="1"/>
          <p:nvPr>
            <p:ph type="title"/>
          </p:nvPr>
        </p:nvSpPr>
        <p:spPr>
          <a:xfrm>
            <a:off x="311700" y="3338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a" sz="2800"/>
              <a:t>Conclusion</a:t>
            </a:r>
            <a:endParaRPr sz="2800"/>
          </a:p>
        </p:txBody>
      </p:sp>
      <p:sp>
        <p:nvSpPr>
          <p:cNvPr id="240" name="Google Shape;240;p37"/>
          <p:cNvSpPr txBox="1"/>
          <p:nvPr/>
        </p:nvSpPr>
        <p:spPr>
          <a:xfrm>
            <a:off x="1661725" y="2791525"/>
            <a:ext cx="2078100" cy="71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1" name="Google Shape;241;p37"/>
          <p:cNvSpPr txBox="1"/>
          <p:nvPr/>
        </p:nvSpPr>
        <p:spPr>
          <a:xfrm>
            <a:off x="2039250" y="1267613"/>
            <a:ext cx="5065500" cy="11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a" sz="1900">
                <a:latin typeface="Roboto"/>
                <a:ea typeface="Roboto"/>
                <a:cs typeface="Roboto"/>
                <a:sym typeface="Roboto"/>
              </a:rPr>
              <a:t>Country home price: 495.000 $</a:t>
            </a:r>
            <a:endParaRPr sz="19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a" sz="1900">
                <a:latin typeface="Roboto"/>
                <a:ea typeface="Roboto"/>
                <a:cs typeface="Roboto"/>
                <a:sym typeface="Roboto"/>
              </a:rPr>
              <a:t>City home price: 831.000 </a:t>
            </a:r>
            <a:r>
              <a:rPr lang="da" sz="1900">
                <a:latin typeface="Roboto"/>
                <a:ea typeface="Roboto"/>
                <a:cs typeface="Roboto"/>
                <a:sym typeface="Roboto"/>
              </a:rPr>
              <a:t>$</a:t>
            </a:r>
            <a:endParaRPr sz="19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a" sz="1900" u="sng">
                <a:latin typeface="Roboto"/>
                <a:ea typeface="Roboto"/>
                <a:cs typeface="Roboto"/>
                <a:sym typeface="Roboto"/>
              </a:rPr>
              <a:t>Price difference: </a:t>
            </a:r>
            <a:r>
              <a:rPr lang="da" sz="1900" u="sng">
                <a:latin typeface="Roboto"/>
                <a:ea typeface="Roboto"/>
                <a:cs typeface="Roboto"/>
                <a:sym typeface="Roboto"/>
              </a:rPr>
              <a:t>336.000 $</a:t>
            </a:r>
            <a:endParaRPr sz="1900" u="sng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a" sz="1900">
                <a:latin typeface="Roboto"/>
                <a:ea typeface="Roboto"/>
                <a:cs typeface="Roboto"/>
                <a:sym typeface="Roboto"/>
              </a:rPr>
              <a:t>Country home sqft lot: 192.099</a:t>
            </a:r>
            <a:endParaRPr sz="19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a" sz="1900">
                <a:latin typeface="Roboto"/>
                <a:ea typeface="Roboto"/>
                <a:cs typeface="Roboto"/>
                <a:sym typeface="Roboto"/>
              </a:rPr>
              <a:t>City home sqft lot: 4000</a:t>
            </a:r>
            <a:endParaRPr sz="19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a" sz="1900" u="sng">
                <a:latin typeface="Roboto"/>
                <a:ea typeface="Roboto"/>
                <a:cs typeface="Roboto"/>
                <a:sym typeface="Roboto"/>
              </a:rPr>
              <a:t>Sqft lot difference: </a:t>
            </a:r>
            <a:r>
              <a:rPr lang="da" sz="1900" u="sng">
                <a:latin typeface="Roboto"/>
                <a:ea typeface="Roboto"/>
                <a:cs typeface="Roboto"/>
                <a:sym typeface="Roboto"/>
              </a:rPr>
              <a:t>188.099</a:t>
            </a:r>
            <a:endParaRPr sz="1900" u="sng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42" name="Google Shape;242;p37"/>
          <p:cNvCxnSpPr/>
          <p:nvPr/>
        </p:nvCxnSpPr>
        <p:spPr>
          <a:xfrm flipH="1">
            <a:off x="6253950" y="1885750"/>
            <a:ext cx="894600" cy="461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3" name="Google Shape;243;p37"/>
          <p:cNvSpPr txBox="1"/>
          <p:nvPr/>
        </p:nvSpPr>
        <p:spPr>
          <a:xfrm>
            <a:off x="6754200" y="1424050"/>
            <a:ext cx="2078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>
                <a:latin typeface="Roboto"/>
                <a:ea typeface="Roboto"/>
                <a:cs typeface="Roboto"/>
                <a:sym typeface="Roboto"/>
              </a:rPr>
              <a:t>Hypothesis confirmed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a" sz="2200"/>
              <a:t>Price correlations</a:t>
            </a:r>
            <a:endParaRPr b="1" sz="22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da"/>
              <a:t>The correlation between sqft_living and price is:</a:t>
            </a:r>
            <a:r>
              <a:rPr b="1" lang="da"/>
              <a:t> 0.70</a:t>
            </a:r>
            <a:endParaRPr b="1"/>
          </a:p>
        </p:txBody>
      </p:sp>
      <p:pic>
        <p:nvPicPr>
          <p:cNvPr id="99" name="Google Shape;9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62700" y="1070550"/>
            <a:ext cx="4634702" cy="32992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5"/>
          <p:cNvSpPr/>
          <p:nvPr/>
        </p:nvSpPr>
        <p:spPr>
          <a:xfrm>
            <a:off x="-240525" y="4347236"/>
            <a:ext cx="4812600" cy="10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Client</a:t>
            </a:r>
            <a:endParaRPr/>
          </a:p>
        </p:txBody>
      </p:sp>
      <p:sp>
        <p:nvSpPr>
          <p:cNvPr id="106" name="Google Shape;106;p16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William Rodriguez, Buyer</a:t>
            </a:r>
            <a:endParaRPr/>
          </a:p>
        </p:txBody>
      </p:sp>
      <p:sp>
        <p:nvSpPr>
          <p:cNvPr id="107" name="Google Shape;107;p16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da"/>
              <a:t>Two people, want a country house </a:t>
            </a:r>
            <a:r>
              <a:rPr lang="da"/>
              <a:t>(best timing &amp; non-renovated) &amp; a city house (fast &amp; central location).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7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Hypothesis</a:t>
            </a:r>
            <a:endParaRPr/>
          </a:p>
        </p:txBody>
      </p:sp>
      <p:sp>
        <p:nvSpPr>
          <p:cNvPr id="113" name="Google Shape;113;p1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da"/>
              <a:t>House prices in a fast and central location is going to be </a:t>
            </a:r>
            <a:r>
              <a:rPr lang="da"/>
              <a:t>significantly higher than a non-renovated house on the countryside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8"/>
          <p:cNvSpPr txBox="1"/>
          <p:nvPr>
            <p:ph type="title"/>
          </p:nvPr>
        </p:nvSpPr>
        <p:spPr>
          <a:xfrm>
            <a:off x="468050" y="34745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Above/below average house prices</a:t>
            </a:r>
            <a:endParaRPr/>
          </a:p>
        </p:txBody>
      </p:sp>
      <p:pic>
        <p:nvPicPr>
          <p:cNvPr id="119" name="Google Shape;11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8850" y="1167300"/>
            <a:ext cx="6448375" cy="4214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9"/>
          <p:cNvSpPr txBox="1"/>
          <p:nvPr>
            <p:ph type="title"/>
          </p:nvPr>
        </p:nvSpPr>
        <p:spPr>
          <a:xfrm>
            <a:off x="311700" y="3338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Heat map house prices (without outliers)</a:t>
            </a:r>
            <a:endParaRPr/>
          </a:p>
        </p:txBody>
      </p:sp>
      <p:pic>
        <p:nvPicPr>
          <p:cNvPr id="125" name="Google Shape;12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9850" y="1017800"/>
            <a:ext cx="6472325" cy="4230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0"/>
          <p:cNvSpPr txBox="1"/>
          <p:nvPr>
            <p:ph type="title"/>
          </p:nvPr>
        </p:nvSpPr>
        <p:spPr>
          <a:xfrm>
            <a:off x="311700" y="3338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Dividing map into city zip codes and </a:t>
            </a:r>
            <a:r>
              <a:rPr lang="da"/>
              <a:t>country zip codes</a:t>
            </a:r>
            <a:endParaRPr/>
          </a:p>
        </p:txBody>
      </p:sp>
      <p:pic>
        <p:nvPicPr>
          <p:cNvPr id="131" name="Google Shape;13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0575" y="1412450"/>
            <a:ext cx="5962563" cy="3897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da"/>
              <a:t>Capitol Hill, Queen Anne</a:t>
            </a:r>
            <a:r>
              <a:rPr lang="da"/>
              <a:t> and </a:t>
            </a:r>
            <a:r>
              <a:rPr b="1" lang="da"/>
              <a:t>Fremont </a:t>
            </a:r>
            <a:r>
              <a:rPr lang="da"/>
              <a:t>in Seattle</a:t>
            </a:r>
            <a:r>
              <a:rPr b="1" lang="da"/>
              <a:t> </a:t>
            </a:r>
            <a:r>
              <a:rPr lang="da"/>
              <a:t>all live up to the client’s criteria in terms of fast and central location.</a:t>
            </a:r>
            <a:endParaRPr/>
          </a:p>
        </p:txBody>
      </p:sp>
      <p:pic>
        <p:nvPicPr>
          <p:cNvPr id="137" name="Google Shape;13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270827" y="0"/>
            <a:ext cx="6858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